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5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9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70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7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0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4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C0F9-687B-4417-9D77-CE2D7AD8C321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18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</a:extLst>
            </p:cNvPr>
            <p:cNvSpPr/>
            <p:nvPr/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9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</a:extLst>
            </p:cNvPr>
            <p:cNvSpPr/>
            <p:nvPr/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0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</a:extLst>
            </p:cNvPr>
            <p:cNvSpPr/>
            <p:nvPr/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21" name="Oval 20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</a:extLst>
            </p:cNvPr>
            <p:cNvSpPr/>
            <p:nvPr/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2" name="Oval 21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</a:extLst>
            </p:cNvPr>
            <p:cNvSpPr/>
            <p:nvPr/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23" name="Oval 22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</a:extLst>
            </p:cNvPr>
            <p:cNvSpPr/>
            <p:nvPr/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+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egoe UI" panose="020B0502040204020203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1EA5BB-A258-4E22-94F4-C79A44136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D4ABA013-0939-4293-B39F-3B85576FB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22250" y="1219200"/>
            <a:ext cx="373689" cy="373689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5" name="Graphic 10">
            <a:extLst>
              <a:ext uri="{FF2B5EF4-FFF2-40B4-BE49-F238E27FC236}">
                <a16:creationId xmlns:a16="http://schemas.microsoft.com/office/drawing/2014/main" id="{51E206C0-387B-4108-8BD3-D98A4DA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5890" y="28456"/>
            <a:ext cx="1977027" cy="197702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5C597F-E72B-E9BD-DB6C-38E914264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34" y="728905"/>
            <a:ext cx="5893683" cy="3184274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/>
              <a:t>Store Item Demand Forecasting</a:t>
            </a:r>
            <a:br>
              <a:rPr lang="en-CA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1E0EB3-5FD0-0F77-959C-201B5D6A6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753" y="4072044"/>
            <a:ext cx="5912715" cy="1495379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Amir Parizi</a:t>
            </a:r>
          </a:p>
        </p:txBody>
      </p:sp>
      <p:pic>
        <p:nvPicPr>
          <p:cNvPr id="4" name="Picture 3" descr="Abstract blurred background of department store">
            <a:extLst>
              <a:ext uri="{FF2B5EF4-FFF2-40B4-BE49-F238E27FC236}">
                <a16:creationId xmlns:a16="http://schemas.microsoft.com/office/drawing/2014/main" id="{3CCE35DC-4CAB-F96A-8284-BF49E57A7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35" r="32347" b="-2"/>
          <a:stretch/>
        </p:blipFill>
        <p:spPr>
          <a:xfrm>
            <a:off x="7330303" y="1"/>
            <a:ext cx="4851171" cy="6858000"/>
          </a:xfrm>
          <a:prstGeom prst="rect">
            <a:avLst/>
          </a:prstGeom>
        </p:spPr>
      </p:pic>
      <p:sp useBgFill="1">
        <p:nvSpPr>
          <p:cNvPr id="17" name="Graphic 10">
            <a:extLst>
              <a:ext uri="{FF2B5EF4-FFF2-40B4-BE49-F238E27FC236}">
                <a16:creationId xmlns:a16="http://schemas.microsoft.com/office/drawing/2014/main" id="{74A68384-D945-4F45-B9FB-C5A00DCC9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967314" y="5207478"/>
            <a:ext cx="719888" cy="719888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DC6C6-3E80-78B6-C3D2-7394CAC1F007}"/>
              </a:ext>
            </a:extLst>
          </p:cNvPr>
          <p:cNvSpPr txBox="1"/>
          <p:nvPr/>
        </p:nvSpPr>
        <p:spPr>
          <a:xfrm>
            <a:off x="5640456" y="295689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08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9C09AF-3E2A-4BE1-B159-B71983CC2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54463" y="197338"/>
            <a:ext cx="2139496" cy="1697014"/>
            <a:chOff x="9854463" y="197338"/>
            <a:chExt cx="2139496" cy="1697014"/>
          </a:xfrm>
        </p:grpSpPr>
        <p:sp useBgFill="1">
          <p:nvSpPr>
            <p:cNvPr id="15" name="Graphic 10">
              <a:extLst>
                <a:ext uri="{FF2B5EF4-FFF2-40B4-BE49-F238E27FC236}">
                  <a16:creationId xmlns:a16="http://schemas.microsoft.com/office/drawing/2014/main" id="{67A62878-BF07-45E5-BCE2-340EA1F64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H="1">
              <a:off x="10732950" y="197338"/>
              <a:ext cx="1261009" cy="126100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43FBEC02-0E8E-4D78-BF86-DD89251EF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11125200" y="1698491"/>
              <a:ext cx="195861" cy="19586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4C9695FA-F254-4470-9200-AE3BD45DC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9854463" y="1193988"/>
              <a:ext cx="388723" cy="3887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FA994E-44E8-43D5-AACC-CFCB849C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03728"/>
            <a:ext cx="356447" cy="490260"/>
          </a:xfrm>
          <a:custGeom>
            <a:avLst/>
            <a:gdLst>
              <a:gd name="connsiteX0" fmla="*/ 111317 w 356447"/>
              <a:gd name="connsiteY0" fmla="*/ 0 h 490260"/>
              <a:gd name="connsiteX1" fmla="*/ 356447 w 356447"/>
              <a:gd name="connsiteY1" fmla="*/ 245130 h 490260"/>
              <a:gd name="connsiteX2" fmla="*/ 111317 w 356447"/>
              <a:gd name="connsiteY2" fmla="*/ 490260 h 490260"/>
              <a:gd name="connsiteX3" fmla="*/ 15901 w 356447"/>
              <a:gd name="connsiteY3" fmla="*/ 470997 h 490260"/>
              <a:gd name="connsiteX4" fmla="*/ 0 w 356447"/>
              <a:gd name="connsiteY4" fmla="*/ 460276 h 490260"/>
              <a:gd name="connsiteX5" fmla="*/ 0 w 356447"/>
              <a:gd name="connsiteY5" fmla="*/ 29984 h 490260"/>
              <a:gd name="connsiteX6" fmla="*/ 15901 w 356447"/>
              <a:gd name="connsiteY6" fmla="*/ 19264 h 490260"/>
              <a:gd name="connsiteX7" fmla="*/ 111317 w 356447"/>
              <a:gd name="connsiteY7" fmla="*/ 0 h 49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47" h="490260">
                <a:moveTo>
                  <a:pt x="111317" y="0"/>
                </a:moveTo>
                <a:cubicBezTo>
                  <a:pt x="246699" y="0"/>
                  <a:pt x="356447" y="109748"/>
                  <a:pt x="356447" y="245130"/>
                </a:cubicBezTo>
                <a:cubicBezTo>
                  <a:pt x="356447" y="380512"/>
                  <a:pt x="246699" y="490260"/>
                  <a:pt x="111317" y="490260"/>
                </a:cubicBezTo>
                <a:cubicBezTo>
                  <a:pt x="77472" y="490260"/>
                  <a:pt x="45228" y="483401"/>
                  <a:pt x="15901" y="470997"/>
                </a:cubicBezTo>
                <a:lnTo>
                  <a:pt x="0" y="460276"/>
                </a:lnTo>
                <a:lnTo>
                  <a:pt x="0" y="29984"/>
                </a:lnTo>
                <a:lnTo>
                  <a:pt x="15901" y="19264"/>
                </a:lnTo>
                <a:cubicBezTo>
                  <a:pt x="45228" y="6859"/>
                  <a:pt x="77472" y="0"/>
                  <a:pt x="111317" y="0"/>
                </a:cubicBezTo>
                <a:close/>
              </a:path>
            </a:pathLst>
          </a:custGeom>
          <a:solidFill>
            <a:schemeClr val="bg1"/>
          </a:solidFill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9FB97C2-6802-0EEF-8EED-53B4CD2D8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016" y="1779206"/>
            <a:ext cx="4116167" cy="45453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1F0F-1581-CD84-BB2F-41A45F698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721" y="2286000"/>
            <a:ext cx="5470879" cy="4005510"/>
          </a:xfrm>
        </p:spPr>
        <p:txBody>
          <a:bodyPr anchor="t">
            <a:normAutofit/>
          </a:bodyPr>
          <a:lstStyle/>
          <a:p>
            <a:pPr algn="just"/>
            <a:r>
              <a:rPr lang="en-US" sz="2000" dirty="0"/>
              <a:t> 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(ML) is a type of artificial intelligence (AI) that allows software applications to become more accurate at predicting outcomes without being explicitly programmed to do so.</a:t>
            </a:r>
          </a:p>
          <a:p>
            <a:pPr algn="just"/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algorithms use historical data as input to predict new output values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2BBE535-C7BB-A23A-D1D6-FF319DCA68F0}"/>
              </a:ext>
            </a:extLst>
          </p:cNvPr>
          <p:cNvSpPr txBox="1">
            <a:spLocks/>
          </p:cNvSpPr>
          <p:nvPr/>
        </p:nvSpPr>
        <p:spPr>
          <a:xfrm>
            <a:off x="543230" y="131508"/>
            <a:ext cx="11105540" cy="741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86761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13">
            <a:extLst>
              <a:ext uri="{FF2B5EF4-FFF2-40B4-BE49-F238E27FC236}">
                <a16:creationId xmlns:a16="http://schemas.microsoft.com/office/drawing/2014/main" id="{D91916A1-FEE7-41E7-BEE3-2B4941A6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5990" y="62886"/>
            <a:ext cx="11708355" cy="6301715"/>
            <a:chOff x="175990" y="62886"/>
            <a:chExt cx="11708355" cy="6301715"/>
          </a:xfrm>
        </p:grpSpPr>
        <p:sp useBgFill="1">
          <p:nvSpPr>
            <p:cNvPr id="34" name="Graphic 10">
              <a:extLst>
                <a:ext uri="{FF2B5EF4-FFF2-40B4-BE49-F238E27FC236}">
                  <a16:creationId xmlns:a16="http://schemas.microsoft.com/office/drawing/2014/main" id="{EAFF5F08-677C-4873-9274-02B6FE751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75990" y="525742"/>
              <a:ext cx="1066799" cy="106679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35" name="Graphic 10">
              <a:extLst>
                <a:ext uri="{FF2B5EF4-FFF2-40B4-BE49-F238E27FC236}">
                  <a16:creationId xmlns:a16="http://schemas.microsoft.com/office/drawing/2014/main" id="{16514C65-F179-4953-B660-5FC657697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482021" y="62886"/>
              <a:ext cx="2322574" cy="2322574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36" name="Graphic 10">
              <a:extLst>
                <a:ext uri="{FF2B5EF4-FFF2-40B4-BE49-F238E27FC236}">
                  <a16:creationId xmlns:a16="http://schemas.microsoft.com/office/drawing/2014/main" id="{DF5DA89C-9FED-4AE0-8C36-20612E77F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578627" y="5015941"/>
              <a:ext cx="925287" cy="925287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37" name="Oval 17">
              <a:extLst>
                <a:ext uri="{FF2B5EF4-FFF2-40B4-BE49-F238E27FC236}">
                  <a16:creationId xmlns:a16="http://schemas.microsoft.com/office/drawing/2014/main" id="{FB98224C-F1DB-4F10-9B7F-93B86BA13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622685" y="6102941"/>
              <a:ext cx="261660" cy="261660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38" name="Oval 18">
              <a:extLst>
                <a:ext uri="{FF2B5EF4-FFF2-40B4-BE49-F238E27FC236}">
                  <a16:creationId xmlns:a16="http://schemas.microsoft.com/office/drawing/2014/main" id="{9AE1FC9E-06C9-4A12-8BE7-766C3DA8B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1352354" y="406586"/>
              <a:ext cx="474023" cy="4740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39" name="Oval 19">
              <a:extLst>
                <a:ext uri="{FF2B5EF4-FFF2-40B4-BE49-F238E27FC236}">
                  <a16:creationId xmlns:a16="http://schemas.microsoft.com/office/drawing/2014/main" id="{29954B75-D8C7-439C-A014-E644E3E2C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678231" y="427615"/>
              <a:ext cx="334385" cy="334385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  <p:sp useBgFill="1">
        <p:nvSpPr>
          <p:cNvPr id="40" name="Rectangle 21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23">
            <a:extLst>
              <a:ext uri="{FF2B5EF4-FFF2-40B4-BE49-F238E27FC236}">
                <a16:creationId xmlns:a16="http://schemas.microsoft.com/office/drawing/2014/main" id="{361EA5BB-A258-4E22-94F4-C79A44136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42" name="Graphic 10">
            <a:extLst>
              <a:ext uri="{FF2B5EF4-FFF2-40B4-BE49-F238E27FC236}">
                <a16:creationId xmlns:a16="http://schemas.microsoft.com/office/drawing/2014/main" id="{6D1C7B1A-2C35-49DE-8E13-A32C3110E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84837" y="206142"/>
            <a:ext cx="925287" cy="925287"/>
          </a:xfrm>
          <a:custGeom>
            <a:avLst/>
            <a:gdLst>
              <a:gd name="connsiteX0" fmla="*/ 4053340 w 6859500"/>
              <a:gd name="connsiteY0" fmla="*/ 6235893 h 6859500"/>
              <a:gd name="connsiteX1" fmla="*/ 4053340 w 6859500"/>
              <a:gd name="connsiteY1" fmla="*/ 4053340 h 6859500"/>
              <a:gd name="connsiteX2" fmla="*/ 6235893 w 6859500"/>
              <a:gd name="connsiteY2" fmla="*/ 4053340 h 6859500"/>
              <a:gd name="connsiteX3" fmla="*/ 6859501 w 6859500"/>
              <a:gd name="connsiteY3" fmla="*/ 3429731 h 6859500"/>
              <a:gd name="connsiteX4" fmla="*/ 6235893 w 6859500"/>
              <a:gd name="connsiteY4" fmla="*/ 2806123 h 6859500"/>
              <a:gd name="connsiteX5" fmla="*/ 4053340 w 6859500"/>
              <a:gd name="connsiteY5" fmla="*/ 2806123 h 6859500"/>
              <a:gd name="connsiteX6" fmla="*/ 4053340 w 6859500"/>
              <a:gd name="connsiteY6" fmla="*/ 623608 h 6859500"/>
              <a:gd name="connsiteX7" fmla="*/ 3429731 w 6859500"/>
              <a:gd name="connsiteY7" fmla="*/ 0 h 6859500"/>
              <a:gd name="connsiteX8" fmla="*/ 2806123 w 6859500"/>
              <a:gd name="connsiteY8" fmla="*/ 623608 h 6859500"/>
              <a:gd name="connsiteX9" fmla="*/ 2806123 w 6859500"/>
              <a:gd name="connsiteY9" fmla="*/ 2806161 h 6859500"/>
              <a:gd name="connsiteX10" fmla="*/ 623608 w 6859500"/>
              <a:gd name="connsiteY10" fmla="*/ 2806161 h 6859500"/>
              <a:gd name="connsiteX11" fmla="*/ 0 w 6859500"/>
              <a:gd name="connsiteY11" fmla="*/ 3429731 h 6859500"/>
              <a:gd name="connsiteX12" fmla="*/ 623608 w 6859500"/>
              <a:gd name="connsiteY12" fmla="*/ 4053340 h 6859500"/>
              <a:gd name="connsiteX13" fmla="*/ 2806161 w 6859500"/>
              <a:gd name="connsiteY13" fmla="*/ 4053340 h 6859500"/>
              <a:gd name="connsiteX14" fmla="*/ 2806161 w 6859500"/>
              <a:gd name="connsiteY14" fmla="*/ 6235893 h 6859500"/>
              <a:gd name="connsiteX15" fmla="*/ 3429770 w 6859500"/>
              <a:gd name="connsiteY15" fmla="*/ 6859501 h 6859500"/>
              <a:gd name="connsiteX16" fmla="*/ 4053340 w 6859500"/>
              <a:gd name="connsiteY16" fmla="*/ 6235893 h 685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59500" h="6859500">
                <a:moveTo>
                  <a:pt x="4053340" y="6235893"/>
                </a:moveTo>
                <a:lnTo>
                  <a:pt x="4053340" y="4053340"/>
                </a:lnTo>
                <a:lnTo>
                  <a:pt x="6235893" y="4053340"/>
                </a:lnTo>
                <a:cubicBezTo>
                  <a:pt x="6580293" y="4053340"/>
                  <a:pt x="6859501" y="3774132"/>
                  <a:pt x="6859501" y="3429731"/>
                </a:cubicBezTo>
                <a:cubicBezTo>
                  <a:pt x="6859501" y="3085330"/>
                  <a:pt x="6580332" y="2806123"/>
                  <a:pt x="6235893" y="2806123"/>
                </a:cubicBezTo>
                <a:lnTo>
                  <a:pt x="4053340" y="2806123"/>
                </a:lnTo>
                <a:lnTo>
                  <a:pt x="4053340" y="623608"/>
                </a:lnTo>
                <a:cubicBezTo>
                  <a:pt x="4053340" y="279208"/>
                  <a:pt x="3774171" y="0"/>
                  <a:pt x="3429731" y="0"/>
                </a:cubicBezTo>
                <a:cubicBezTo>
                  <a:pt x="3085330" y="0"/>
                  <a:pt x="2806123" y="279208"/>
                  <a:pt x="2806123" y="623608"/>
                </a:cubicBezTo>
                <a:lnTo>
                  <a:pt x="2806123" y="2806161"/>
                </a:lnTo>
                <a:lnTo>
                  <a:pt x="623608" y="2806161"/>
                </a:lnTo>
                <a:cubicBezTo>
                  <a:pt x="279208" y="2806161"/>
                  <a:pt x="0" y="3085369"/>
                  <a:pt x="0" y="3429731"/>
                </a:cubicBezTo>
                <a:cubicBezTo>
                  <a:pt x="0" y="3774132"/>
                  <a:pt x="279208" y="4053340"/>
                  <a:pt x="623608" y="4053340"/>
                </a:cubicBezTo>
                <a:lnTo>
                  <a:pt x="2806161" y="4053340"/>
                </a:lnTo>
                <a:lnTo>
                  <a:pt x="2806161" y="6235893"/>
                </a:lnTo>
                <a:cubicBezTo>
                  <a:pt x="2806161" y="6580293"/>
                  <a:pt x="3085369" y="6859501"/>
                  <a:pt x="3429770" y="6859501"/>
                </a:cubicBezTo>
                <a:cubicBezTo>
                  <a:pt x="3774171" y="6859501"/>
                  <a:pt x="4053340" y="6580293"/>
                  <a:pt x="4053340" y="6235893"/>
                </a:cubicBezTo>
                <a:close/>
              </a:path>
            </a:pathLst>
          </a:cu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43" name="Oval 27">
            <a:extLst>
              <a:ext uri="{FF2B5EF4-FFF2-40B4-BE49-F238E27FC236}">
                <a16:creationId xmlns:a16="http://schemas.microsoft.com/office/drawing/2014/main" id="{F18D179E-83DF-48C8-BE4F-24059F69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76080" y="1475479"/>
            <a:ext cx="261660" cy="261660"/>
          </a:xfrm>
          <a:prstGeom prst="ellipse">
            <a:avLst/>
          </a:prstGeom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5E49C-1889-EB17-D62F-CF5A53852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0" y="131508"/>
            <a:ext cx="11105540" cy="7415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5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Types </a:t>
            </a:r>
          </a:p>
        </p:txBody>
      </p:sp>
      <p:pic>
        <p:nvPicPr>
          <p:cNvPr id="5" name="Picture 4" descr="A picture containing text, sign, outdoor, street&#10;&#10;Description automatically generated">
            <a:extLst>
              <a:ext uri="{FF2B5EF4-FFF2-40B4-BE49-F238E27FC236}">
                <a16:creationId xmlns:a16="http://schemas.microsoft.com/office/drawing/2014/main" id="{8AACC670-5F95-92A6-8BD1-5954DF084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759" y="1675287"/>
            <a:ext cx="6459696" cy="3702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1079E8-9A45-3109-25E8-1B707EDA5CCA}"/>
              </a:ext>
            </a:extLst>
          </p:cNvPr>
          <p:cNvSpPr txBox="1"/>
          <p:nvPr/>
        </p:nvSpPr>
        <p:spPr>
          <a:xfrm>
            <a:off x="298174" y="1889556"/>
            <a:ext cx="482713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• General supervised learning problem:</a:t>
            </a:r>
            <a:b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	– Take features of objects and 		  	corresponding labels as inputs.</a:t>
            </a:r>
            <a:b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	– Find a model that can accurately 	</a:t>
            </a:r>
            <a:r>
              <a:rPr lang="en-CA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predict the labels of new objects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CA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• This is the most successful machine learning technique:</a:t>
            </a:r>
            <a:b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	– Spam filtering, optical character 	recognition, Microsoft Kinect, speech 	recognition, classifying tumours,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7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1B71CFE-DCC7-EEF0-F1D5-CFA26FB04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410" y="873018"/>
            <a:ext cx="4998185" cy="2736504"/>
          </a:xfrm>
          <a:prstGeom prst="rect">
            <a:avLst/>
          </a:prstGeom>
        </p:spPr>
      </p:pic>
      <p:pic>
        <p:nvPicPr>
          <p:cNvPr id="5" name="Content Placeholder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7BCE833-18F4-8A8C-0476-8996A88B0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6101" y="3632885"/>
            <a:ext cx="5080494" cy="2920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D5E21F-B301-537B-920C-EA5F3D40710A}"/>
              </a:ext>
            </a:extLst>
          </p:cNvPr>
          <p:cNvSpPr txBox="1">
            <a:spLocks/>
          </p:cNvSpPr>
          <p:nvPr/>
        </p:nvSpPr>
        <p:spPr>
          <a:xfrm>
            <a:off x="543230" y="131508"/>
            <a:ext cx="11105540" cy="741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Learning Types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69FDB-FDA0-E75D-2668-4085DEB2A502}"/>
              </a:ext>
            </a:extLst>
          </p:cNvPr>
          <p:cNvSpPr txBox="1"/>
          <p:nvPr/>
        </p:nvSpPr>
        <p:spPr>
          <a:xfrm>
            <a:off x="365405" y="1375788"/>
            <a:ext cx="5672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Unsupervised Learning is </a:t>
            </a:r>
            <a:r>
              <a:rPr lang="en-CA" sz="2000" b="1" dirty="0">
                <a:latin typeface="Calibri" panose="020F0502020204030204" pitchFamily="34" charset="0"/>
                <a:cs typeface="Calibri" panose="020F0502020204030204" pitchFamily="34" charset="0"/>
              </a:rPr>
              <a:t>a machine learning technique in which the users do not need to supervise the model</a:t>
            </a: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. Instead, it allows the model to work on its own to discover patterns and information that was previously undetected. </a:t>
            </a:r>
          </a:p>
          <a:p>
            <a:pPr marL="285750" indent="-285750" algn="just">
              <a:buFontTx/>
              <a:buChar char="-"/>
            </a:pP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It mainly deals with the unlabelled data.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75FA7-875D-7878-02A6-51254C534C14}"/>
              </a:ext>
            </a:extLst>
          </p:cNvPr>
          <p:cNvSpPr txBox="1"/>
          <p:nvPr/>
        </p:nvSpPr>
        <p:spPr>
          <a:xfrm>
            <a:off x="365405" y="4492981"/>
            <a:ext cx="53920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 (RL) is an area of machine learning concerned with how intelligent agents ought to take actions in an environment in order to maximize the notion of cumulative reward. 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19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5AD4A59-91FA-4E30-8F32-A8AB51F7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F45EF-8068-49B8-AFAE-404F6EB1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10000"/>
            </a:srgbClr>
          </a:solidFill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9C09AF-3E2A-4BE1-B159-B71983CC2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54463" y="197338"/>
            <a:ext cx="2139496" cy="1697014"/>
            <a:chOff x="9854463" y="197338"/>
            <a:chExt cx="2139496" cy="1697014"/>
          </a:xfrm>
        </p:grpSpPr>
        <p:sp useBgFill="1">
          <p:nvSpPr>
            <p:cNvPr id="30" name="Graphic 10">
              <a:extLst>
                <a:ext uri="{FF2B5EF4-FFF2-40B4-BE49-F238E27FC236}">
                  <a16:creationId xmlns:a16="http://schemas.microsoft.com/office/drawing/2014/main" id="{67A62878-BF07-45E5-BCE2-340EA1F640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H="1">
              <a:off x="10732950" y="197338"/>
              <a:ext cx="1261009" cy="1261009"/>
            </a:xfrm>
            <a:custGeom>
              <a:avLst/>
              <a:gdLst>
                <a:gd name="connsiteX0" fmla="*/ 4053340 w 6859500"/>
                <a:gd name="connsiteY0" fmla="*/ 6235893 h 6859500"/>
                <a:gd name="connsiteX1" fmla="*/ 4053340 w 6859500"/>
                <a:gd name="connsiteY1" fmla="*/ 4053340 h 6859500"/>
                <a:gd name="connsiteX2" fmla="*/ 6235893 w 6859500"/>
                <a:gd name="connsiteY2" fmla="*/ 4053340 h 6859500"/>
                <a:gd name="connsiteX3" fmla="*/ 6859501 w 6859500"/>
                <a:gd name="connsiteY3" fmla="*/ 3429731 h 6859500"/>
                <a:gd name="connsiteX4" fmla="*/ 6235893 w 6859500"/>
                <a:gd name="connsiteY4" fmla="*/ 2806123 h 6859500"/>
                <a:gd name="connsiteX5" fmla="*/ 4053340 w 6859500"/>
                <a:gd name="connsiteY5" fmla="*/ 2806123 h 6859500"/>
                <a:gd name="connsiteX6" fmla="*/ 4053340 w 6859500"/>
                <a:gd name="connsiteY6" fmla="*/ 623608 h 6859500"/>
                <a:gd name="connsiteX7" fmla="*/ 3429731 w 6859500"/>
                <a:gd name="connsiteY7" fmla="*/ 0 h 6859500"/>
                <a:gd name="connsiteX8" fmla="*/ 2806123 w 6859500"/>
                <a:gd name="connsiteY8" fmla="*/ 623608 h 6859500"/>
                <a:gd name="connsiteX9" fmla="*/ 2806123 w 6859500"/>
                <a:gd name="connsiteY9" fmla="*/ 2806161 h 6859500"/>
                <a:gd name="connsiteX10" fmla="*/ 623608 w 6859500"/>
                <a:gd name="connsiteY10" fmla="*/ 2806161 h 6859500"/>
                <a:gd name="connsiteX11" fmla="*/ 0 w 6859500"/>
                <a:gd name="connsiteY11" fmla="*/ 3429731 h 6859500"/>
                <a:gd name="connsiteX12" fmla="*/ 623608 w 6859500"/>
                <a:gd name="connsiteY12" fmla="*/ 4053340 h 6859500"/>
                <a:gd name="connsiteX13" fmla="*/ 2806161 w 6859500"/>
                <a:gd name="connsiteY13" fmla="*/ 4053340 h 6859500"/>
                <a:gd name="connsiteX14" fmla="*/ 2806161 w 6859500"/>
                <a:gd name="connsiteY14" fmla="*/ 6235893 h 6859500"/>
                <a:gd name="connsiteX15" fmla="*/ 3429770 w 6859500"/>
                <a:gd name="connsiteY15" fmla="*/ 6859501 h 6859500"/>
                <a:gd name="connsiteX16" fmla="*/ 4053340 w 6859500"/>
                <a:gd name="connsiteY16" fmla="*/ 6235893 h 685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59500" h="6859500">
                  <a:moveTo>
                    <a:pt x="4053340" y="6235893"/>
                  </a:moveTo>
                  <a:lnTo>
                    <a:pt x="4053340" y="4053340"/>
                  </a:lnTo>
                  <a:lnTo>
                    <a:pt x="6235893" y="4053340"/>
                  </a:lnTo>
                  <a:cubicBezTo>
                    <a:pt x="6580293" y="4053340"/>
                    <a:pt x="6859501" y="3774132"/>
                    <a:pt x="6859501" y="3429731"/>
                  </a:cubicBezTo>
                  <a:cubicBezTo>
                    <a:pt x="6859501" y="3085330"/>
                    <a:pt x="6580332" y="2806123"/>
                    <a:pt x="6235893" y="2806123"/>
                  </a:cubicBezTo>
                  <a:lnTo>
                    <a:pt x="4053340" y="2806123"/>
                  </a:lnTo>
                  <a:lnTo>
                    <a:pt x="4053340" y="623608"/>
                  </a:lnTo>
                  <a:cubicBezTo>
                    <a:pt x="4053340" y="279208"/>
                    <a:pt x="3774171" y="0"/>
                    <a:pt x="3429731" y="0"/>
                  </a:cubicBezTo>
                  <a:cubicBezTo>
                    <a:pt x="3085330" y="0"/>
                    <a:pt x="2806123" y="279208"/>
                    <a:pt x="2806123" y="623608"/>
                  </a:cubicBezTo>
                  <a:lnTo>
                    <a:pt x="2806123" y="2806161"/>
                  </a:lnTo>
                  <a:lnTo>
                    <a:pt x="623608" y="2806161"/>
                  </a:lnTo>
                  <a:cubicBezTo>
                    <a:pt x="279208" y="2806161"/>
                    <a:pt x="0" y="3085369"/>
                    <a:pt x="0" y="3429731"/>
                  </a:cubicBezTo>
                  <a:cubicBezTo>
                    <a:pt x="0" y="3774132"/>
                    <a:pt x="279208" y="4053340"/>
                    <a:pt x="623608" y="4053340"/>
                  </a:cubicBezTo>
                  <a:lnTo>
                    <a:pt x="2806161" y="4053340"/>
                  </a:lnTo>
                  <a:lnTo>
                    <a:pt x="2806161" y="6235893"/>
                  </a:lnTo>
                  <a:cubicBezTo>
                    <a:pt x="2806161" y="6580293"/>
                    <a:pt x="3085369" y="6859501"/>
                    <a:pt x="3429770" y="6859501"/>
                  </a:cubicBezTo>
                  <a:cubicBezTo>
                    <a:pt x="3774171" y="6859501"/>
                    <a:pt x="4053340" y="6580293"/>
                    <a:pt x="4053340" y="6235893"/>
                  </a:cubicBezTo>
                  <a:close/>
                </a:path>
              </a:pathLst>
            </a:cu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31" name="Oval 30">
              <a:extLst>
                <a:ext uri="{FF2B5EF4-FFF2-40B4-BE49-F238E27FC236}">
                  <a16:creationId xmlns:a16="http://schemas.microsoft.com/office/drawing/2014/main" id="{43FBEC02-0E8E-4D78-BF86-DD89251EF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11125200" y="1698491"/>
              <a:ext cx="195861" cy="195861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32" name="Oval 31">
              <a:extLst>
                <a:ext uri="{FF2B5EF4-FFF2-40B4-BE49-F238E27FC236}">
                  <a16:creationId xmlns:a16="http://schemas.microsoft.com/office/drawing/2014/main" id="{4C9695FA-F254-4470-9200-AE3BD45DC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9854463" y="1193988"/>
              <a:ext cx="388723" cy="388723"/>
            </a:xfrm>
            <a:prstGeom prst="ellipse">
              <a:avLst/>
            </a:prstGeom>
            <a:ln w="3848" cap="flat">
              <a:noFill/>
              <a:prstDash val="solid"/>
              <a:miter/>
            </a:ln>
            <a:effectLst>
              <a:glow rad="152400">
                <a:srgbClr val="000000">
                  <a:alpha val="4000"/>
                </a:srgbClr>
              </a:glow>
              <a:outerShdw blurRad="101600" dist="38100" dir="16200000" rotWithShape="0">
                <a:srgbClr val="000000">
                  <a:alpha val="5000"/>
                </a:srgb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AFA994E-44E8-43D5-AACC-CFCB849CF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03728"/>
            <a:ext cx="356447" cy="490260"/>
          </a:xfrm>
          <a:custGeom>
            <a:avLst/>
            <a:gdLst>
              <a:gd name="connsiteX0" fmla="*/ 111317 w 356447"/>
              <a:gd name="connsiteY0" fmla="*/ 0 h 490260"/>
              <a:gd name="connsiteX1" fmla="*/ 356447 w 356447"/>
              <a:gd name="connsiteY1" fmla="*/ 245130 h 490260"/>
              <a:gd name="connsiteX2" fmla="*/ 111317 w 356447"/>
              <a:gd name="connsiteY2" fmla="*/ 490260 h 490260"/>
              <a:gd name="connsiteX3" fmla="*/ 15901 w 356447"/>
              <a:gd name="connsiteY3" fmla="*/ 470997 h 490260"/>
              <a:gd name="connsiteX4" fmla="*/ 0 w 356447"/>
              <a:gd name="connsiteY4" fmla="*/ 460276 h 490260"/>
              <a:gd name="connsiteX5" fmla="*/ 0 w 356447"/>
              <a:gd name="connsiteY5" fmla="*/ 29984 h 490260"/>
              <a:gd name="connsiteX6" fmla="*/ 15901 w 356447"/>
              <a:gd name="connsiteY6" fmla="*/ 19264 h 490260"/>
              <a:gd name="connsiteX7" fmla="*/ 111317 w 356447"/>
              <a:gd name="connsiteY7" fmla="*/ 0 h 49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47" h="490260">
                <a:moveTo>
                  <a:pt x="111317" y="0"/>
                </a:moveTo>
                <a:cubicBezTo>
                  <a:pt x="246699" y="0"/>
                  <a:pt x="356447" y="109748"/>
                  <a:pt x="356447" y="245130"/>
                </a:cubicBezTo>
                <a:cubicBezTo>
                  <a:pt x="356447" y="380512"/>
                  <a:pt x="246699" y="490260"/>
                  <a:pt x="111317" y="490260"/>
                </a:cubicBezTo>
                <a:cubicBezTo>
                  <a:pt x="77472" y="490260"/>
                  <a:pt x="45228" y="483401"/>
                  <a:pt x="15901" y="470997"/>
                </a:cubicBezTo>
                <a:lnTo>
                  <a:pt x="0" y="460276"/>
                </a:lnTo>
                <a:lnTo>
                  <a:pt x="0" y="29984"/>
                </a:lnTo>
                <a:lnTo>
                  <a:pt x="15901" y="19264"/>
                </a:lnTo>
                <a:cubicBezTo>
                  <a:pt x="45228" y="6859"/>
                  <a:pt x="77472" y="0"/>
                  <a:pt x="111317" y="0"/>
                </a:cubicBezTo>
                <a:close/>
              </a:path>
            </a:pathLst>
          </a:custGeom>
          <a:solidFill>
            <a:schemeClr val="bg1"/>
          </a:solidFill>
          <a:ln w="3848" cap="flat">
            <a:noFill/>
            <a:prstDash val="solid"/>
            <a:miter/>
          </a:ln>
          <a:effectLst>
            <a:glow rad="152400">
              <a:srgbClr val="000000">
                <a:alpha val="4000"/>
              </a:srgbClr>
            </a:glow>
            <a:outerShdw blurRad="101600" dist="38100" dir="16200000" rotWithShape="0">
              <a:srgbClr val="000000">
                <a:alpha val="5000"/>
              </a:srgbClr>
            </a:outerShdw>
          </a:effectLst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389B0146-9FF2-60CF-9355-E97CA75B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90" y="2016543"/>
            <a:ext cx="6731490" cy="35340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1DFBC-76E2-6206-0801-C860B6C5E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470" y="1388349"/>
            <a:ext cx="4454611" cy="52012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Forecasting refers to the practice of predicting what will happen in the future by taking into consideration events in the past and present. Basically, it is a decision-making tool that helps businesses cope with the impact of the future's uncertainty by examining historical data.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Techniques allows for predicting the amount of products/services to be purchased during a defined future period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497624E-88F2-B4EF-BC0D-C1FCCBF6ED50}"/>
              </a:ext>
            </a:extLst>
          </p:cNvPr>
          <p:cNvSpPr txBox="1">
            <a:spLocks/>
          </p:cNvSpPr>
          <p:nvPr/>
        </p:nvSpPr>
        <p:spPr>
          <a:xfrm>
            <a:off x="543230" y="131508"/>
            <a:ext cx="11105540" cy="741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380166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FA6EAD-7D1C-5C54-BFD1-7D719A916936}"/>
              </a:ext>
            </a:extLst>
          </p:cNvPr>
          <p:cNvSpPr txBox="1">
            <a:spLocks/>
          </p:cNvSpPr>
          <p:nvPr/>
        </p:nvSpPr>
        <p:spPr>
          <a:xfrm>
            <a:off x="264933" y="121568"/>
            <a:ext cx="11105540" cy="741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Forecasting with Statistical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233AA-90FB-CDF4-9782-C452DE849121}"/>
              </a:ext>
            </a:extLst>
          </p:cNvPr>
          <p:cNvSpPr txBox="1"/>
          <p:nvPr/>
        </p:nvSpPr>
        <p:spPr>
          <a:xfrm>
            <a:off x="3681997" y="3228945"/>
            <a:ext cx="4271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Demo Jupiter Notebook – Part 1</a:t>
            </a:r>
          </a:p>
        </p:txBody>
      </p:sp>
    </p:spTree>
    <p:extLst>
      <p:ext uri="{BB962C8B-B14F-4D97-AF65-F5344CB8AC3E}">
        <p14:creationId xmlns:p14="http://schemas.microsoft.com/office/powerpoint/2010/main" val="608792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C2713A-AA18-A794-4A3D-58C1981836D3}"/>
              </a:ext>
            </a:extLst>
          </p:cNvPr>
          <p:cNvSpPr txBox="1">
            <a:spLocks/>
          </p:cNvSpPr>
          <p:nvPr/>
        </p:nvSpPr>
        <p:spPr>
          <a:xfrm>
            <a:off x="264933" y="121568"/>
            <a:ext cx="11105540" cy="741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E36DA84-1C0C-155F-C354-665258F6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462" y="1027610"/>
            <a:ext cx="7211144" cy="5708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22DC45-2240-A13C-169D-BBA6EF201013}"/>
              </a:ext>
            </a:extLst>
          </p:cNvPr>
          <p:cNvSpPr txBox="1"/>
          <p:nvPr/>
        </p:nvSpPr>
        <p:spPr>
          <a:xfrm>
            <a:off x="586946" y="1327476"/>
            <a:ext cx="38558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Subset of Machine Learning</a:t>
            </a:r>
          </a:p>
          <a:p>
            <a:pPr marL="285750" indent="-285750" algn="just">
              <a:buFontTx/>
              <a:buChar char="-"/>
            </a:pP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Neural Network with three or more layers</a:t>
            </a:r>
          </a:p>
          <a:p>
            <a:pPr marL="285750" indent="-285750" algn="just">
              <a:buFontTx/>
              <a:buChar char="-"/>
            </a:pP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Layers attempt to learn from large amount of data</a:t>
            </a:r>
          </a:p>
          <a:p>
            <a:pPr marL="285750" indent="-285750" algn="just">
              <a:buFontTx/>
              <a:buChar char="-"/>
            </a:pP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Additional hidden layers can help to optimize and refine for accuracy.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D1EE3-5402-F31C-43CC-FE2FAC0259A4}"/>
              </a:ext>
            </a:extLst>
          </p:cNvPr>
          <p:cNvSpPr txBox="1"/>
          <p:nvPr/>
        </p:nvSpPr>
        <p:spPr>
          <a:xfrm>
            <a:off x="586946" y="4174434"/>
            <a:ext cx="38558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Deep learning methods offer a lot of promise for time series forecasting, such as the automatic learning of temporal dependence and the automatic handling of temporal structures like trends and seasonality.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FA6EAD-7D1C-5C54-BFD1-7D719A916936}"/>
              </a:ext>
            </a:extLst>
          </p:cNvPr>
          <p:cNvSpPr txBox="1">
            <a:spLocks/>
          </p:cNvSpPr>
          <p:nvPr/>
        </p:nvSpPr>
        <p:spPr>
          <a:xfrm>
            <a:off x="264933" y="121568"/>
            <a:ext cx="11105540" cy="741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Forecasting with Deep Learning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233AA-90FB-CDF4-9782-C452DE849121}"/>
              </a:ext>
            </a:extLst>
          </p:cNvPr>
          <p:cNvSpPr txBox="1"/>
          <p:nvPr/>
        </p:nvSpPr>
        <p:spPr>
          <a:xfrm>
            <a:off x="3681997" y="3228945"/>
            <a:ext cx="4271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Demo Jupiter Notebook – Part 2</a:t>
            </a:r>
          </a:p>
        </p:txBody>
      </p:sp>
    </p:spTree>
    <p:extLst>
      <p:ext uri="{BB962C8B-B14F-4D97-AF65-F5344CB8AC3E}">
        <p14:creationId xmlns:p14="http://schemas.microsoft.com/office/powerpoint/2010/main" val="275971843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XOVTI">
  <a:themeElements>
    <a:clrScheme name="AnalogousFromRegularSeed_2SEEDS">
      <a:dk1>
        <a:srgbClr val="000000"/>
      </a:dk1>
      <a:lt1>
        <a:srgbClr val="FFFFFF"/>
      </a:lt1>
      <a:dk2>
        <a:srgbClr val="36251F"/>
      </a:dk2>
      <a:lt2>
        <a:srgbClr val="E2E6E8"/>
      </a:lt2>
      <a:accent1>
        <a:srgbClr val="B16C3B"/>
      </a:accent1>
      <a:accent2>
        <a:srgbClr val="C34D4D"/>
      </a:accent2>
      <a:accent3>
        <a:srgbClr val="B6A347"/>
      </a:accent3>
      <a:accent4>
        <a:srgbClr val="3BB1B1"/>
      </a:accent4>
      <a:accent5>
        <a:srgbClr val="4D92C3"/>
      </a:accent5>
      <a:accent6>
        <a:srgbClr val="3B4EB1"/>
      </a:accent6>
      <a:hlink>
        <a:srgbClr val="3E89BD"/>
      </a:hlink>
      <a:folHlink>
        <a:srgbClr val="7F7F7F"/>
      </a:folHlink>
    </a:clrScheme>
    <a:fontScheme name="Custom 40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XOVTI" id="{DC540DBD-7FF5-4942-921A-CFF95ECB90AA}" vid="{E72E4198-D957-48FD-B88D-6DAFC89EAF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{DCD63AE9-0CE8-994B-AC26-212E10CBA060}tf10001119</Template>
  <TotalTime>1367</TotalTime>
  <Words>370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Open sans</vt:lpstr>
      <vt:lpstr>Segoe UI</vt:lpstr>
      <vt:lpstr>MinimalXOVTI</vt:lpstr>
      <vt:lpstr>Store Item Demand Forecasting </vt:lpstr>
      <vt:lpstr>PowerPoint Presentation</vt:lpstr>
      <vt:lpstr>Learning Types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Item Demand Forecasting </dc:title>
  <dc:creator>Amir Parizi</dc:creator>
  <cp:lastModifiedBy>Amir Parizi</cp:lastModifiedBy>
  <cp:revision>4</cp:revision>
  <dcterms:created xsi:type="dcterms:W3CDTF">2022-04-13T22:22:30Z</dcterms:created>
  <dcterms:modified xsi:type="dcterms:W3CDTF">2022-04-14T21:09:37Z</dcterms:modified>
</cp:coreProperties>
</file>